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5" r:id="rId2"/>
    <p:sldId id="257" r:id="rId3"/>
    <p:sldId id="256" r:id="rId4"/>
    <p:sldId id="258" r:id="rId5"/>
    <p:sldId id="259" r:id="rId6"/>
    <p:sldId id="265" r:id="rId7"/>
    <p:sldId id="266" r:id="rId8"/>
    <p:sldId id="272" r:id="rId9"/>
    <p:sldId id="267" r:id="rId10"/>
    <p:sldId id="268" r:id="rId11"/>
    <p:sldId id="269" r:id="rId12"/>
    <p:sldId id="270" r:id="rId13"/>
    <p:sldId id="271" r:id="rId14"/>
    <p:sldId id="273"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404"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8DE386A0-1A19-49BF-B2F2-9D9C152E7591}" type="datetimeFigureOut">
              <a:rPr lang="en-US" smtClean="0"/>
              <a:pPr/>
              <a:t>4/11/2020</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076626F6-0AC0-4218-BFE1-72F30965347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DE386A0-1A19-49BF-B2F2-9D9C152E7591}" type="datetimeFigureOut">
              <a:rPr lang="en-US" smtClean="0"/>
              <a:pPr/>
              <a:t>4/11/2020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076626F6-0AC0-4218-BFE1-72F309653472}"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8DE386A0-1A19-49BF-B2F2-9D9C152E7591}" type="datetimeFigureOut">
              <a:rPr lang="en-US" smtClean="0"/>
              <a:pPr/>
              <a:t>4/11/2020</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076626F6-0AC0-4218-BFE1-72F309653472}"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8DE386A0-1A19-49BF-B2F2-9D9C152E7591}" type="datetimeFigureOut">
              <a:rPr lang="en-US" smtClean="0"/>
              <a:pPr/>
              <a:t>4/11/2020</a:t>
            </a:fld>
            <a:endParaRPr lang="en-US"/>
          </a:p>
        </p:txBody>
      </p:sp>
      <p:sp>
        <p:nvSpPr>
          <p:cNvPr id="10" name="Slide Number Placeholder 9"/>
          <p:cNvSpPr>
            <a:spLocks noGrp="1"/>
          </p:cNvSpPr>
          <p:nvPr>
            <p:ph type="sldNum" sz="quarter" idx="16"/>
          </p:nvPr>
        </p:nvSpPr>
        <p:spPr/>
        <p:txBody>
          <a:bodyPr rtlCol="0"/>
          <a:lstStyle/>
          <a:p>
            <a:fld id="{076626F6-0AC0-4218-BFE1-72F309653472}"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8DE386A0-1A19-49BF-B2F2-9D9C152E7591}" type="datetimeFigureOut">
              <a:rPr lang="en-US" smtClean="0"/>
              <a:pPr/>
              <a:t>4/11/2020</a:t>
            </a:fld>
            <a:endParaRPr lang="en-US"/>
          </a:p>
        </p:txBody>
      </p:sp>
      <p:sp>
        <p:nvSpPr>
          <p:cNvPr id="12" name="Slide Number Placeholder 11"/>
          <p:cNvSpPr>
            <a:spLocks noGrp="1"/>
          </p:cNvSpPr>
          <p:nvPr>
            <p:ph type="sldNum" sz="quarter" idx="16"/>
          </p:nvPr>
        </p:nvSpPr>
        <p:spPr/>
        <p:txBody>
          <a:bodyPr rtlCol="0"/>
          <a:lstStyle/>
          <a:p>
            <a:fld id="{076626F6-0AC0-4218-BFE1-72F309653472}"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DE386A0-1A19-49BF-B2F2-9D9C152E7591}" type="datetimeFigureOut">
              <a:rPr lang="en-US" smtClean="0"/>
              <a:pPr/>
              <a:t>4/11/2020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076626F6-0AC0-4218-BFE1-72F30965347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E386A0-1A19-49BF-B2F2-9D9C152E7591}" type="datetimeFigureOut">
              <a:rPr lang="en-US" smtClean="0"/>
              <a:pPr/>
              <a:t>4/11/2020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076626F6-0AC0-4218-BFE1-72F30965347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DE386A0-1A19-49BF-B2F2-9D9C152E7591}" type="datetimeFigureOut">
              <a:rPr lang="en-US" smtClean="0"/>
              <a:pPr/>
              <a:t>4/11/2020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076626F6-0AC0-4218-BFE1-72F309653472}"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8DE386A0-1A19-49BF-B2F2-9D9C152E7591}" type="datetimeFigureOut">
              <a:rPr lang="en-US" smtClean="0"/>
              <a:pPr/>
              <a:t>4/11/2020</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076626F6-0AC0-4218-BFE1-72F309653472}"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DE386A0-1A19-49BF-B2F2-9D9C152E7591}" type="datetimeFigureOut">
              <a:rPr lang="en-US" smtClean="0"/>
              <a:pPr/>
              <a:t>4/11/2020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6626F6-0AC0-4218-BFE1-72F30965347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8DE386A0-1A19-49BF-B2F2-9D9C152E7591}" type="datetimeFigureOut">
              <a:rPr lang="en-US" smtClean="0"/>
              <a:pPr/>
              <a:t>4/11/2020</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076626F6-0AC0-4218-BFE1-72F30965347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8DE386A0-1A19-49BF-B2F2-9D9C152E7591}" type="datetimeFigureOut">
              <a:rPr lang="en-US" smtClean="0"/>
              <a:pPr/>
              <a:t>4/11/2020</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076626F6-0AC0-4218-BFE1-72F30965347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85800"/>
            <a:ext cx="8534400" cy="2057400"/>
          </a:xfrm>
        </p:spPr>
        <p:txBody>
          <a:bodyPr>
            <a:normAutofit fontScale="90000"/>
          </a:bodyPr>
          <a:lstStyle/>
          <a:p>
            <a:pPr algn="ctr" fontAlgn="auto">
              <a:spcAft>
                <a:spcPts val="0"/>
              </a:spcAft>
              <a:defRPr/>
            </a:pPr>
            <a:r>
              <a:rPr lang="en-US" sz="3600" b="1" dirty="0" smtClean="0">
                <a:solidFill>
                  <a:schemeClr val="tx1"/>
                </a:solidFill>
                <a:latin typeface="Times New Roman" pitchFamily="18" charset="0"/>
                <a:cs typeface="Times New Roman" pitchFamily="18" charset="0"/>
              </a:rPr>
              <a:t>UNIT-4</a:t>
            </a:r>
            <a:br>
              <a:rPr lang="en-US" sz="3600" b="1" dirty="0" smtClean="0">
                <a:solidFill>
                  <a:schemeClr val="tx1"/>
                </a:solidFill>
                <a:latin typeface="Times New Roman" pitchFamily="18" charset="0"/>
                <a:cs typeface="Times New Roman" pitchFamily="18" charset="0"/>
              </a:rPr>
            </a:br>
            <a:r>
              <a:rPr lang="en-US" sz="3600" b="1" dirty="0" smtClean="0">
                <a:solidFill>
                  <a:schemeClr val="tx1"/>
                </a:solidFill>
                <a:latin typeface="Times New Roman" pitchFamily="18" charset="0"/>
                <a:cs typeface="Times New Roman" pitchFamily="18" charset="0"/>
              </a:rPr>
              <a:t/>
            </a:r>
            <a:br>
              <a:rPr lang="en-US" sz="3600" b="1" dirty="0" smtClean="0">
                <a:solidFill>
                  <a:schemeClr val="tx1"/>
                </a:solidFill>
                <a:latin typeface="Times New Roman" pitchFamily="18" charset="0"/>
                <a:cs typeface="Times New Roman" pitchFamily="18" charset="0"/>
              </a:rPr>
            </a:br>
            <a:r>
              <a:rPr lang="en-US" sz="3600" b="1" dirty="0" smtClean="0">
                <a:solidFill>
                  <a:schemeClr val="tx1"/>
                </a:solidFill>
                <a:latin typeface="Times New Roman" pitchFamily="18" charset="0"/>
                <a:cs typeface="Times New Roman" pitchFamily="18" charset="0"/>
              </a:rPr>
              <a:t>TOPIC- RESPONSIBILITY </a:t>
            </a:r>
            <a:r>
              <a:rPr lang="en-US" sz="3600" b="1" dirty="0" smtClean="0">
                <a:solidFill>
                  <a:schemeClr val="tx1"/>
                </a:solidFill>
                <a:latin typeface="Times New Roman" pitchFamily="18" charset="0"/>
                <a:cs typeface="Times New Roman" pitchFamily="18" charset="0"/>
              </a:rPr>
              <a:t>ACCOUNTING (with reference to S.N. </a:t>
            </a:r>
            <a:r>
              <a:rPr lang="en-US" sz="3600" b="1" dirty="0" err="1" smtClean="0">
                <a:solidFill>
                  <a:schemeClr val="tx1"/>
                </a:solidFill>
                <a:latin typeface="Times New Roman" pitchFamily="18" charset="0"/>
                <a:cs typeface="Times New Roman" pitchFamily="18" charset="0"/>
              </a:rPr>
              <a:t>Mittal</a:t>
            </a:r>
            <a:r>
              <a:rPr lang="en-US" sz="3600" b="1" dirty="0" smtClean="0">
                <a:solidFill>
                  <a:schemeClr val="tx1"/>
                </a:solidFill>
                <a:latin typeface="Times New Roman" pitchFamily="18" charset="0"/>
                <a:cs typeface="Times New Roman" pitchFamily="18" charset="0"/>
              </a:rPr>
              <a:t>)</a:t>
            </a:r>
            <a:r>
              <a:rPr lang="en-US" sz="3600" b="1" dirty="0" smtClean="0">
                <a:solidFill>
                  <a:schemeClr val="tx1"/>
                </a:solidFill>
                <a:latin typeface="Times New Roman" pitchFamily="18" charset="0"/>
                <a:cs typeface="Times New Roman" pitchFamily="18" charset="0"/>
              </a:rPr>
              <a:t/>
            </a:r>
            <a:br>
              <a:rPr lang="en-US" sz="3600" b="1" dirty="0" smtClean="0">
                <a:solidFill>
                  <a:schemeClr val="tx1"/>
                </a:solidFill>
                <a:latin typeface="Times New Roman" pitchFamily="18" charset="0"/>
                <a:cs typeface="Times New Roman" pitchFamily="18" charset="0"/>
              </a:rPr>
            </a:br>
            <a:r>
              <a:rPr lang="en-US" sz="3600" b="1" dirty="0" smtClean="0">
                <a:solidFill>
                  <a:schemeClr val="tx1"/>
                </a:solidFill>
                <a:latin typeface="Times New Roman" pitchFamily="18" charset="0"/>
                <a:cs typeface="Times New Roman" pitchFamily="18" charset="0"/>
              </a:rPr>
              <a:t>(</a:t>
            </a:r>
            <a:r>
              <a:rPr lang="en-US" sz="3600" b="1" dirty="0" err="1" smtClean="0">
                <a:solidFill>
                  <a:schemeClr val="tx1"/>
                </a:solidFill>
                <a:latin typeface="Times New Roman" pitchFamily="18" charset="0"/>
                <a:cs typeface="Times New Roman" pitchFamily="18" charset="0"/>
              </a:rPr>
              <a:t>M.Com</a:t>
            </a:r>
            <a:r>
              <a:rPr lang="en-US" sz="3600" b="1" dirty="0" smtClean="0">
                <a:solidFill>
                  <a:schemeClr val="tx1"/>
                </a:solidFill>
                <a:latin typeface="Times New Roman" pitchFamily="18" charset="0"/>
                <a:cs typeface="Times New Roman" pitchFamily="18" charset="0"/>
              </a:rPr>
              <a:t>. (Previous year)</a:t>
            </a:r>
            <a:endParaRPr lang="en-US" dirty="0">
              <a:solidFill>
                <a:schemeClr val="tx1"/>
              </a:solidFill>
            </a:endParaRPr>
          </a:p>
        </p:txBody>
      </p:sp>
      <p:sp>
        <p:nvSpPr>
          <p:cNvPr id="3" name="Content Placeholder 2"/>
          <p:cNvSpPr>
            <a:spLocks noGrp="1"/>
          </p:cNvSpPr>
          <p:nvPr>
            <p:ph sz="quarter" idx="1"/>
          </p:nvPr>
        </p:nvSpPr>
        <p:spPr>
          <a:xfrm>
            <a:off x="2667000" y="4267200"/>
            <a:ext cx="6324600" cy="2054225"/>
          </a:xfrm>
        </p:spPr>
        <p:txBody>
          <a:bodyPr>
            <a:normAutofit lnSpcReduction="10000"/>
          </a:bodyPr>
          <a:lstStyle/>
          <a:p>
            <a:pPr algn="ctr">
              <a:spcBef>
                <a:spcPts val="1200"/>
              </a:spcBef>
              <a:buFont typeface="Wingdings 2" pitchFamily="18" charset="2"/>
              <a:buNone/>
            </a:pPr>
            <a:r>
              <a:rPr lang="en-US" sz="2800" b="1" dirty="0" smtClean="0">
                <a:latin typeface="Times New Roman" pitchFamily="18" charset="0"/>
                <a:cs typeface="Times New Roman" pitchFamily="18" charset="0"/>
              </a:rPr>
              <a:t>PRESENTED BY</a:t>
            </a:r>
          </a:p>
          <a:p>
            <a:pPr algn="ctr">
              <a:buFont typeface="Wingdings" pitchFamily="2" charset="2"/>
              <a:buNone/>
            </a:pPr>
            <a:r>
              <a:rPr lang="en-US" sz="2800" dirty="0" smtClean="0">
                <a:latin typeface="Times New Roman" pitchFamily="18" charset="0"/>
                <a:cs typeface="Times New Roman" pitchFamily="18" charset="0"/>
              </a:rPr>
              <a:t>Aakansha Dahiya</a:t>
            </a:r>
          </a:p>
          <a:p>
            <a:pPr algn="ctr">
              <a:buFont typeface="Wingdings" pitchFamily="2" charset="2"/>
              <a:buNone/>
            </a:pPr>
            <a:r>
              <a:rPr lang="en-US" sz="2800" dirty="0" smtClean="0">
                <a:latin typeface="Times New Roman" pitchFamily="18" charset="0"/>
                <a:cs typeface="Times New Roman" pitchFamily="18" charset="0"/>
              </a:rPr>
              <a:t>Assistant Professor</a:t>
            </a:r>
          </a:p>
          <a:p>
            <a:pPr algn="ctr">
              <a:buFont typeface="Wingdings" pitchFamily="2" charset="2"/>
              <a:buNone/>
            </a:pPr>
            <a:r>
              <a:rPr lang="en-US" sz="2800" dirty="0" err="1" smtClean="0">
                <a:latin typeface="Times New Roman" pitchFamily="18" charset="0"/>
                <a:cs typeface="Times New Roman" pitchFamily="18" charset="0"/>
              </a:rPr>
              <a:t>Kanya</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Mahavidyalaya</a:t>
            </a:r>
            <a:r>
              <a:rPr lang="en-US" sz="2800" dirty="0" smtClean="0">
                <a:latin typeface="Times New Roman" pitchFamily="18" charset="0"/>
                <a:cs typeface="Times New Roman" pitchFamily="18" charset="0"/>
              </a:rPr>
              <a:t>, Kharkhoda</a:t>
            </a:r>
          </a:p>
          <a:p>
            <a:endParaRPr lang="en-US" dirty="0" smtClean="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t>DEFINITIONS</a:t>
            </a:r>
            <a:endParaRPr lang="en-US" b="1" dirty="0"/>
          </a:p>
        </p:txBody>
      </p:sp>
      <p:sp>
        <p:nvSpPr>
          <p:cNvPr id="3" name="Content Placeholder 2"/>
          <p:cNvSpPr>
            <a:spLocks noGrp="1"/>
          </p:cNvSpPr>
          <p:nvPr>
            <p:ph sz="quarter" idx="1"/>
          </p:nvPr>
        </p:nvSpPr>
        <p:spPr/>
        <p:txBody>
          <a:bodyPr>
            <a:normAutofit lnSpcReduction="10000"/>
          </a:bodyPr>
          <a:lstStyle/>
          <a:p>
            <a:pPr algn="just" fontAlgn="base"/>
            <a:r>
              <a:rPr lang="en-US" dirty="0" smtClean="0"/>
              <a:t>According to Charles T. </a:t>
            </a:r>
            <a:r>
              <a:rPr lang="en-US" dirty="0" err="1" smtClean="0"/>
              <a:t>Horngren</a:t>
            </a:r>
            <a:r>
              <a:rPr lang="en-US" dirty="0" smtClean="0"/>
              <a:t>,</a:t>
            </a:r>
            <a:r>
              <a:rPr lang="en-US" b="1" dirty="0" smtClean="0"/>
              <a:t> “Responsibility accounting is a system of accounting that </a:t>
            </a:r>
            <a:r>
              <a:rPr lang="en-US" b="1" dirty="0" err="1" smtClean="0"/>
              <a:t>recognises</a:t>
            </a:r>
            <a:r>
              <a:rPr lang="en-US" b="1" dirty="0" smtClean="0"/>
              <a:t> various decision </a:t>
            </a:r>
            <a:r>
              <a:rPr lang="en-US" b="1" dirty="0" err="1" smtClean="0"/>
              <a:t>centres</a:t>
            </a:r>
            <a:r>
              <a:rPr lang="en-US" b="1" dirty="0" smtClean="0"/>
              <a:t> throughout an </a:t>
            </a:r>
            <a:r>
              <a:rPr lang="en-US" b="1" dirty="0" err="1" smtClean="0"/>
              <a:t>organisation</a:t>
            </a:r>
            <a:r>
              <a:rPr lang="en-US" b="1" dirty="0" smtClean="0"/>
              <a:t> and traces costs to the individual managers who are primarily responsible for making decisions about the costs in question”.</a:t>
            </a:r>
          </a:p>
          <a:p>
            <a:pPr algn="just" fontAlgn="base"/>
            <a:r>
              <a:rPr lang="en-US" dirty="0" smtClean="0"/>
              <a:t>Eric L. Kohler defines responsibility accounting as “</a:t>
            </a:r>
            <a:r>
              <a:rPr lang="en-US" b="1" dirty="0" smtClean="0"/>
              <a:t>a method of accounting in which costs are identified with persons assigned to their control rather than with products or functions”.</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pPr algn="ctr"/>
            <a:r>
              <a:rPr lang="en-US" b="1" dirty="0" smtClean="0"/>
              <a:t>Principles of Responsibility Accounting</a:t>
            </a:r>
            <a:endParaRPr lang="en-US" b="1" dirty="0"/>
          </a:p>
        </p:txBody>
      </p:sp>
      <p:sp>
        <p:nvSpPr>
          <p:cNvPr id="3" name="Subtitle 2"/>
          <p:cNvSpPr>
            <a:spLocks noGrp="1"/>
          </p:cNvSpPr>
          <p:nvPr>
            <p:ph type="subTitle" idx="1"/>
          </p:nvPr>
        </p:nvSpPr>
        <p:spPr>
          <a:xfrm>
            <a:off x="457200" y="2362200"/>
            <a:ext cx="8305800" cy="3276600"/>
          </a:xfrm>
        </p:spPr>
        <p:txBody>
          <a:bodyPr>
            <a:normAutofit/>
          </a:bodyPr>
          <a:lstStyle/>
          <a:p>
            <a:pPr algn="just">
              <a:buFont typeface="Arial" pitchFamily="34" charset="0"/>
              <a:buChar char="•"/>
            </a:pPr>
            <a:r>
              <a:rPr lang="en-US" sz="2400" dirty="0" smtClean="0">
                <a:solidFill>
                  <a:schemeClr val="tx1"/>
                </a:solidFill>
                <a:latin typeface="Times New Roman" pitchFamily="18" charset="0"/>
                <a:cs typeface="Times New Roman" pitchFamily="18" charset="0"/>
              </a:rPr>
              <a:t>Costs and revenues should be traced directly to the units responsible for them.</a:t>
            </a:r>
          </a:p>
          <a:p>
            <a:pPr algn="just">
              <a:buFont typeface="Arial" pitchFamily="34" charset="0"/>
              <a:buChar char="•"/>
            </a:pPr>
            <a:r>
              <a:rPr lang="en-US" sz="2400" dirty="0" smtClean="0">
                <a:solidFill>
                  <a:schemeClr val="tx1"/>
                </a:solidFill>
                <a:latin typeface="Times New Roman" pitchFamily="18" charset="0"/>
                <a:cs typeface="Times New Roman" pitchFamily="18" charset="0"/>
              </a:rPr>
              <a:t>Costs should be traced directly to the department which has the power to accept  and pay for them.</a:t>
            </a:r>
          </a:p>
          <a:p>
            <a:pPr algn="just">
              <a:buFont typeface="Arial" pitchFamily="34" charset="0"/>
              <a:buChar char="•"/>
            </a:pPr>
            <a:r>
              <a:rPr lang="en-US" sz="2400" dirty="0" smtClean="0">
                <a:solidFill>
                  <a:schemeClr val="tx1"/>
                </a:solidFill>
                <a:latin typeface="Times New Roman" pitchFamily="18" charset="0"/>
                <a:cs typeface="Times New Roman" pitchFamily="18" charset="0"/>
              </a:rPr>
              <a:t>Variances form the budget and comparisons between the budget and actual results must be grounded firmly in a discernibly uniform and clearly comparable system of budgeting and reporting.</a:t>
            </a:r>
            <a:endParaRPr lang="en-US" sz="2400" dirty="0">
              <a:solidFill>
                <a:schemeClr val="tx1"/>
              </a:solidFill>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PRE-REQUISITES FOR RESPONSIBILITY ACCOUNTING</a:t>
            </a:r>
            <a:endParaRPr lang="en-US" b="1" dirty="0"/>
          </a:p>
        </p:txBody>
      </p:sp>
      <p:sp>
        <p:nvSpPr>
          <p:cNvPr id="3" name="Content Placeholder 2"/>
          <p:cNvSpPr>
            <a:spLocks noGrp="1"/>
          </p:cNvSpPr>
          <p:nvPr>
            <p:ph sz="quarter" idx="1"/>
          </p:nvPr>
        </p:nvSpPr>
        <p:spPr>
          <a:xfrm>
            <a:off x="609600" y="1905000"/>
            <a:ext cx="8153400" cy="4495800"/>
          </a:xfrm>
        </p:spPr>
        <p:txBody>
          <a:bodyPr>
            <a:normAutofit fontScale="85000" lnSpcReduction="10000"/>
          </a:bodyPr>
          <a:lstStyle/>
          <a:p>
            <a:r>
              <a:rPr lang="en-US" dirty="0" smtClean="0"/>
              <a:t>The area of responsibility and authority associated with each centre should be properly defined at the outset.</a:t>
            </a:r>
          </a:p>
          <a:p>
            <a:r>
              <a:rPr lang="en-US" dirty="0" smtClean="0"/>
              <a:t>The set of goals which are required to be achieved by each head of a responsibility centre should be stated.</a:t>
            </a:r>
          </a:p>
          <a:p>
            <a:r>
              <a:rPr lang="en-US" dirty="0" smtClean="0"/>
              <a:t>The revenues, expenses, profits and investments required to be controlled by the manager of respective </a:t>
            </a:r>
            <a:r>
              <a:rPr lang="en-US" dirty="0" err="1" smtClean="0"/>
              <a:t>centres</a:t>
            </a:r>
            <a:r>
              <a:rPr lang="en-US" dirty="0" smtClean="0"/>
              <a:t>.</a:t>
            </a:r>
          </a:p>
          <a:p>
            <a:r>
              <a:rPr lang="en-US" dirty="0" smtClean="0"/>
              <a:t>Important items requiring management’s attention should clearly be highlighted in the performance report of each responsibility centre e.g. variances.</a:t>
            </a:r>
          </a:p>
          <a:p>
            <a:r>
              <a:rPr lang="en-US" dirty="0" smtClean="0"/>
              <a:t>While laying down the goals or objectives of the responsibility </a:t>
            </a:r>
            <a:r>
              <a:rPr lang="en-US" dirty="0" err="1" smtClean="0"/>
              <a:t>centres</a:t>
            </a:r>
            <a:r>
              <a:rPr lang="en-US" dirty="0" smtClean="0"/>
              <a:t>, respective managers should be consult.</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STEPS INVOLVED</a:t>
            </a:r>
            <a:endParaRPr lang="en-US" b="1" dirty="0"/>
          </a:p>
        </p:txBody>
      </p:sp>
      <p:sp>
        <p:nvSpPr>
          <p:cNvPr id="3" name="Content Placeholder 2"/>
          <p:cNvSpPr>
            <a:spLocks noGrp="1"/>
          </p:cNvSpPr>
          <p:nvPr>
            <p:ph sz="quarter" idx="1"/>
          </p:nvPr>
        </p:nvSpPr>
        <p:spPr/>
        <p:txBody>
          <a:bodyPr/>
          <a:lstStyle/>
          <a:p>
            <a:r>
              <a:rPr lang="en-US" dirty="0" smtClean="0"/>
              <a:t>Determination of Responsibility </a:t>
            </a:r>
            <a:r>
              <a:rPr lang="en-US" dirty="0" err="1" smtClean="0"/>
              <a:t>centres</a:t>
            </a:r>
            <a:r>
              <a:rPr lang="en-US" dirty="0" smtClean="0"/>
              <a:t>.</a:t>
            </a:r>
          </a:p>
          <a:p>
            <a:r>
              <a:rPr lang="en-US" dirty="0" smtClean="0"/>
              <a:t>Identification of apportioned costs.</a:t>
            </a:r>
          </a:p>
          <a:p>
            <a:r>
              <a:rPr lang="en-US" dirty="0" smtClean="0"/>
              <a:t>Setting budgets or targets.</a:t>
            </a:r>
          </a:p>
          <a:p>
            <a:r>
              <a:rPr lang="en-US" dirty="0" smtClean="0"/>
              <a:t>Continuous appraisal.</a:t>
            </a:r>
          </a:p>
          <a:p>
            <a:r>
              <a:rPr lang="en-US" dirty="0" smtClean="0"/>
              <a:t>Reporting of variances.</a:t>
            </a:r>
          </a:p>
          <a:p>
            <a:r>
              <a:rPr lang="en-US" dirty="0" smtClean="0"/>
              <a:t>Corrective measures.</a:t>
            </a:r>
          </a:p>
          <a:p>
            <a:r>
              <a:rPr lang="en-US" dirty="0" smtClean="0"/>
              <a:t>Incentives.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normAutofit/>
          </a:bodyPr>
          <a:lstStyle/>
          <a:p>
            <a:pPr algn="ctr" fontAlgn="auto">
              <a:spcAft>
                <a:spcPts val="0"/>
              </a:spcAft>
              <a:defRPr/>
            </a:pPr>
            <a:r>
              <a:rPr lang="en-US" sz="4800" b="1" dirty="0" smtClean="0">
                <a:solidFill>
                  <a:schemeClr val="tx1"/>
                </a:solidFill>
              </a:rPr>
              <a:t>RESPONSIBILTY CENTRES</a:t>
            </a:r>
          </a:p>
        </p:txBody>
      </p:sp>
      <p:sp>
        <p:nvSpPr>
          <p:cNvPr id="30723" name="Rectangle 3"/>
          <p:cNvSpPr>
            <a:spLocks noGrp="1" noChangeArrowheads="1"/>
          </p:cNvSpPr>
          <p:nvPr>
            <p:ph sz="quarter" idx="1"/>
          </p:nvPr>
        </p:nvSpPr>
        <p:spPr>
          <a:xfrm>
            <a:off x="0" y="990600"/>
            <a:ext cx="8915400" cy="5867400"/>
          </a:xfrm>
        </p:spPr>
        <p:txBody>
          <a:bodyPr/>
          <a:lstStyle/>
          <a:p>
            <a:pPr algn="just">
              <a:buFont typeface="Wingdings" pitchFamily="2" charset="2"/>
              <a:buNone/>
            </a:pPr>
            <a:r>
              <a:rPr lang="en-US" sz="2400" b="1" dirty="0" smtClean="0">
                <a:solidFill>
                  <a:srgbClr val="0033CC"/>
                </a:solidFill>
              </a:rPr>
              <a:t>   </a:t>
            </a:r>
          </a:p>
          <a:p>
            <a:pPr algn="just">
              <a:buFont typeface="Wingdings" pitchFamily="2" charset="2"/>
              <a:buNone/>
            </a:pPr>
            <a:r>
              <a:rPr lang="en-US" sz="2400" b="1" dirty="0" smtClean="0">
                <a:solidFill>
                  <a:srgbClr val="0033CC"/>
                </a:solidFill>
              </a:rPr>
              <a:t>   </a:t>
            </a:r>
          </a:p>
          <a:p>
            <a:pPr algn="just">
              <a:buFont typeface="Wingdings" pitchFamily="2" charset="2"/>
              <a:buNone/>
            </a:pPr>
            <a:r>
              <a:rPr lang="en-US" sz="2400" dirty="0" smtClean="0">
                <a:solidFill>
                  <a:srgbClr val="0033CC"/>
                </a:solidFill>
              </a:rPr>
              <a:t>    </a:t>
            </a:r>
            <a:r>
              <a:rPr lang="en-US" sz="2800" dirty="0" smtClean="0"/>
              <a:t>In the words of </a:t>
            </a:r>
            <a:r>
              <a:rPr lang="en-US" sz="2800" i="1" dirty="0" err="1" smtClean="0"/>
              <a:t>Deakin</a:t>
            </a:r>
            <a:r>
              <a:rPr lang="en-US" sz="2800" dirty="0" smtClean="0"/>
              <a:t> and</a:t>
            </a:r>
            <a:r>
              <a:rPr lang="en-US" sz="2800" i="1" dirty="0" smtClean="0"/>
              <a:t> Maher</a:t>
            </a:r>
            <a:r>
              <a:rPr lang="en-US" sz="2800" dirty="0" smtClean="0"/>
              <a:t>……….</a:t>
            </a:r>
          </a:p>
          <a:p>
            <a:pPr algn="just">
              <a:buFont typeface="Wingdings" pitchFamily="2" charset="2"/>
              <a:buNone/>
            </a:pPr>
            <a:r>
              <a:rPr lang="en-US" sz="2800" dirty="0" smtClean="0"/>
              <a:t>	“ </a:t>
            </a:r>
            <a:r>
              <a:rPr lang="en-US" sz="4000" b="1" dirty="0" smtClean="0">
                <a:latin typeface="Monotype Corsiva" pitchFamily="66" charset="0"/>
              </a:rPr>
              <a:t>A responsibility centre is a specific unit of an    </a:t>
            </a:r>
            <a:r>
              <a:rPr lang="en-US" sz="4000" b="1" dirty="0" err="1" smtClean="0">
                <a:latin typeface="Monotype Corsiva" pitchFamily="66" charset="0"/>
              </a:rPr>
              <a:t>orgnisation</a:t>
            </a:r>
            <a:r>
              <a:rPr lang="en-US" sz="4000" b="1" dirty="0" smtClean="0">
                <a:latin typeface="Monotype Corsiva" pitchFamily="66" charset="0"/>
              </a:rPr>
              <a:t> assigned to a manager who is held responsible for its operations and resources”.</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52400" y="0"/>
            <a:ext cx="8991600" cy="1143000"/>
          </a:xfrm>
        </p:spPr>
        <p:txBody>
          <a:bodyPr/>
          <a:lstStyle/>
          <a:p>
            <a:pPr algn="ctr"/>
            <a:r>
              <a:rPr lang="en-US" sz="4000" b="1" dirty="0" smtClean="0">
                <a:solidFill>
                  <a:schemeClr val="tx1"/>
                </a:solidFill>
              </a:rPr>
              <a:t>TYPES OF RESPONSIBILTY CENTRE</a:t>
            </a:r>
          </a:p>
        </p:txBody>
      </p:sp>
      <p:sp>
        <p:nvSpPr>
          <p:cNvPr id="41987" name="Rectangle 3"/>
          <p:cNvSpPr>
            <a:spLocks noGrp="1" noChangeArrowheads="1"/>
          </p:cNvSpPr>
          <p:nvPr>
            <p:ph sz="quarter" idx="1"/>
          </p:nvPr>
        </p:nvSpPr>
        <p:spPr>
          <a:xfrm>
            <a:off x="0" y="1676400"/>
            <a:ext cx="9144000" cy="4267200"/>
          </a:xfrm>
        </p:spPr>
        <p:txBody>
          <a:bodyPr>
            <a:normAutofit/>
          </a:bodyPr>
          <a:lstStyle/>
          <a:p>
            <a:pPr marL="274320" indent="-274320" fontAlgn="auto">
              <a:spcAft>
                <a:spcPts val="0"/>
              </a:spcAft>
              <a:buFont typeface="Wingdings 2"/>
              <a:buChar char=""/>
              <a:defRPr/>
            </a:pPr>
            <a:r>
              <a:rPr lang="en-US" sz="4800" b="1" dirty="0" smtClean="0">
                <a:solidFill>
                  <a:srgbClr val="003399"/>
                </a:solidFill>
              </a:rPr>
              <a:t>Cost or expense centre</a:t>
            </a:r>
            <a:endParaRPr lang="en-US" sz="4800" b="1" dirty="0" smtClean="0">
              <a:solidFill>
                <a:srgbClr val="003399"/>
              </a:solidFill>
            </a:endParaRPr>
          </a:p>
          <a:p>
            <a:pPr marL="274320" indent="-274320" algn="just" fontAlgn="auto">
              <a:spcAft>
                <a:spcPts val="0"/>
              </a:spcAft>
              <a:buFont typeface="Wingdings" pitchFamily="2" charset="2"/>
              <a:buNone/>
              <a:defRPr/>
            </a:pPr>
            <a:r>
              <a:rPr lang="en-US" sz="2800" dirty="0" smtClean="0">
                <a:solidFill>
                  <a:srgbClr val="003399"/>
                </a:solidFill>
              </a:rPr>
              <a:t>	</a:t>
            </a:r>
            <a:r>
              <a:rPr lang="en-US" sz="2800" dirty="0" smtClean="0"/>
              <a:t>These </a:t>
            </a:r>
            <a:r>
              <a:rPr lang="en-US" sz="2800" dirty="0" smtClean="0"/>
              <a:t>are segments in which managers are responsible for costs incurred but have no revenue responsibilities.  </a:t>
            </a:r>
            <a:r>
              <a:rPr lang="en-US" sz="2800" dirty="0" smtClean="0">
                <a:solidFill>
                  <a:srgbClr val="003399"/>
                </a:solidFill>
              </a:rPr>
              <a:t>	</a:t>
            </a:r>
            <a:endParaRPr lang="en-US" sz="2800" dirty="0" smtClean="0">
              <a:solidFill>
                <a:srgbClr val="003399"/>
              </a:solidFill>
            </a:endParaRPr>
          </a:p>
          <a:p>
            <a:pPr marL="274320" indent="-274320" algn="just" fontAlgn="auto">
              <a:spcAft>
                <a:spcPts val="0"/>
              </a:spcAft>
              <a:buFont typeface="Wingdings" pitchFamily="2" charset="2"/>
              <a:buNone/>
              <a:defRPr/>
            </a:pPr>
            <a:r>
              <a:rPr lang="en-US" sz="2800" dirty="0" smtClean="0"/>
              <a:t>   It </a:t>
            </a:r>
            <a:r>
              <a:rPr lang="en-US" sz="2800" dirty="0" smtClean="0"/>
              <a:t>is essential to differentiate between controllable costs and uncontrollable costs while judging the performance of such </a:t>
            </a:r>
            <a:r>
              <a:rPr lang="en-US" sz="2800" dirty="0" err="1" smtClean="0"/>
              <a:t>centres</a:t>
            </a:r>
            <a:r>
              <a:rPr lang="en-US" sz="2800" dirty="0" smtClean="0"/>
              <a:t>. A manager responsible for a particular cost centre will be held responsible for only controllable costs.</a:t>
            </a:r>
            <a:endParaRPr lang="en-US" sz="2800" dirty="0" smtClean="0">
              <a:solidFill>
                <a:srgbClr val="003399"/>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0"/>
            <a:ext cx="8686800" cy="1066800"/>
          </a:xfrm>
        </p:spPr>
        <p:txBody>
          <a:bodyPr/>
          <a:lstStyle/>
          <a:p>
            <a:pPr algn="l">
              <a:buFontTx/>
              <a:buChar char="•"/>
            </a:pPr>
            <a:r>
              <a:rPr lang="en-US" b="1" dirty="0" smtClean="0">
                <a:solidFill>
                  <a:srgbClr val="003399"/>
                </a:solidFill>
              </a:rPr>
              <a:t>REVENUE CENTRE</a:t>
            </a:r>
            <a:endParaRPr lang="en-US" b="1" dirty="0" smtClean="0">
              <a:solidFill>
                <a:srgbClr val="003399"/>
              </a:solidFill>
            </a:endParaRPr>
          </a:p>
        </p:txBody>
      </p:sp>
      <p:sp>
        <p:nvSpPr>
          <p:cNvPr id="32771" name="Rectangle 3"/>
          <p:cNvSpPr>
            <a:spLocks noGrp="1" noChangeArrowheads="1"/>
          </p:cNvSpPr>
          <p:nvPr>
            <p:ph sz="quarter" idx="1"/>
          </p:nvPr>
        </p:nvSpPr>
        <p:spPr>
          <a:xfrm>
            <a:off x="152400" y="1828800"/>
            <a:ext cx="8991600" cy="3962400"/>
          </a:xfrm>
        </p:spPr>
        <p:txBody>
          <a:bodyPr/>
          <a:lstStyle/>
          <a:p>
            <a:pPr algn="just">
              <a:buFont typeface="Wingdings" pitchFamily="2" charset="2"/>
              <a:buNone/>
            </a:pPr>
            <a:r>
              <a:rPr lang="en-US" sz="2800" dirty="0" smtClean="0"/>
              <a:t>	It is a centre mainly devoted to raising revenue with no responsibility for production. The main responsibility of managers of such </a:t>
            </a:r>
            <a:r>
              <a:rPr lang="en-US" sz="2800" dirty="0" err="1" smtClean="0"/>
              <a:t>centres</a:t>
            </a:r>
            <a:r>
              <a:rPr lang="en-US" sz="2800" dirty="0" smtClean="0"/>
              <a:t> is to generate sale revenue. Such managers have nothing to do with the cost of manufacturing a product or in the area of investment of assets. But he is concerned with control of marketing expenses of the product.</a:t>
            </a:r>
            <a:endParaRPr lang="en-US" sz="2800" b="1" dirty="0" smtClean="0">
              <a:solidFill>
                <a:srgbClr val="0066FF"/>
              </a:solidFill>
            </a:endParaRPr>
          </a:p>
          <a:p>
            <a:endParaRPr lang="en-US" sz="2400" b="1" dirty="0" smtClean="0">
              <a:solidFill>
                <a:srgbClr val="0066FF"/>
              </a:solidFill>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0"/>
            <a:ext cx="8686800" cy="1066800"/>
          </a:xfrm>
        </p:spPr>
        <p:txBody>
          <a:bodyPr/>
          <a:lstStyle/>
          <a:p>
            <a:pPr algn="l">
              <a:buFontTx/>
              <a:buChar char="•"/>
            </a:pPr>
            <a:r>
              <a:rPr lang="en-US" b="1" smtClean="0">
                <a:solidFill>
                  <a:srgbClr val="003399"/>
                </a:solidFill>
              </a:rPr>
              <a:t>PROFIT CENTRE</a:t>
            </a:r>
          </a:p>
        </p:txBody>
      </p:sp>
      <p:sp>
        <p:nvSpPr>
          <p:cNvPr id="32771" name="Rectangle 3"/>
          <p:cNvSpPr>
            <a:spLocks noGrp="1" noChangeArrowheads="1"/>
          </p:cNvSpPr>
          <p:nvPr>
            <p:ph sz="quarter" idx="1"/>
          </p:nvPr>
        </p:nvSpPr>
        <p:spPr>
          <a:xfrm>
            <a:off x="152400" y="1676400"/>
            <a:ext cx="8991600" cy="4572000"/>
          </a:xfrm>
        </p:spPr>
        <p:txBody>
          <a:bodyPr/>
          <a:lstStyle/>
          <a:p>
            <a:pPr algn="just">
              <a:buFont typeface="Wingdings" pitchFamily="2" charset="2"/>
              <a:buNone/>
            </a:pPr>
            <a:r>
              <a:rPr lang="en-US" sz="2800" dirty="0" smtClean="0"/>
              <a:t>	</a:t>
            </a:r>
            <a:r>
              <a:rPr lang="en-US" sz="2400" dirty="0" smtClean="0"/>
              <a:t>The difference between the revenue earned and cost incurred will be a profit. When a responsibility centre gets revenue from output, it will be called a profit centre. </a:t>
            </a:r>
          </a:p>
          <a:p>
            <a:pPr algn="just">
              <a:buFont typeface="Wingdings" pitchFamily="2" charset="2"/>
              <a:buNone/>
            </a:pPr>
            <a:r>
              <a:rPr lang="en-US" sz="2400" dirty="0" smtClean="0"/>
              <a:t>	The income statement of a profit centre is used as control device.</a:t>
            </a:r>
          </a:p>
          <a:p>
            <a:pPr algn="just">
              <a:buFont typeface="Wingdings" pitchFamily="2" charset="2"/>
              <a:buNone/>
            </a:pPr>
            <a:r>
              <a:rPr lang="en-US" sz="2400" dirty="0" smtClean="0"/>
              <a:t>	</a:t>
            </a:r>
            <a:r>
              <a:rPr lang="en-US" sz="2400" b="1" i="1" dirty="0" smtClean="0"/>
              <a:t>Suitability of profit centre :-</a:t>
            </a:r>
          </a:p>
          <a:p>
            <a:pPr algn="just"/>
            <a:r>
              <a:rPr lang="en-US" sz="2400" b="1" dirty="0" smtClean="0"/>
              <a:t>There exists a decentralized form of </a:t>
            </a:r>
            <a:r>
              <a:rPr lang="en-US" sz="2400" b="1" dirty="0" err="1" smtClean="0"/>
              <a:t>orgnisation</a:t>
            </a:r>
            <a:r>
              <a:rPr lang="en-US" sz="2400" b="1" dirty="0" smtClean="0"/>
              <a:t>.</a:t>
            </a:r>
          </a:p>
          <a:p>
            <a:pPr algn="just"/>
            <a:r>
              <a:rPr lang="en-US" sz="2400" b="1" dirty="0" smtClean="0"/>
              <a:t>The divisional manager has access o all relevant information needed for decision making.</a:t>
            </a:r>
          </a:p>
          <a:p>
            <a:pPr algn="just"/>
            <a:r>
              <a:rPr lang="en-US" sz="2400" b="1" dirty="0" smtClean="0"/>
              <a:t>The divisional manager is sufficiently independent.</a:t>
            </a:r>
          </a:p>
          <a:p>
            <a:pPr algn="just"/>
            <a:r>
              <a:rPr lang="en-US" sz="2400" b="1" dirty="0" smtClean="0"/>
              <a:t>A </a:t>
            </a:r>
            <a:r>
              <a:rPr lang="en-US" sz="2400" b="1" dirty="0" smtClean="0"/>
              <a:t>definite measure of performance is available.</a:t>
            </a:r>
          </a:p>
          <a:p>
            <a:endParaRPr lang="en-US" sz="2400" b="1" dirty="0" smtClean="0">
              <a:solidFill>
                <a:srgbClr val="0066FF"/>
              </a:solidFill>
            </a:endParaRPr>
          </a:p>
          <a:p>
            <a:endParaRPr lang="en-US" sz="2400" b="1" dirty="0" smtClean="0">
              <a:solidFill>
                <a:srgbClr val="0066FF"/>
              </a:solidFill>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0" y="0"/>
            <a:ext cx="8686800" cy="1295400"/>
          </a:xfrm>
        </p:spPr>
        <p:txBody>
          <a:bodyPr/>
          <a:lstStyle/>
          <a:p>
            <a:pPr algn="l">
              <a:buFontTx/>
              <a:buChar char="•"/>
            </a:pPr>
            <a:r>
              <a:rPr lang="en-US" smtClean="0">
                <a:solidFill>
                  <a:srgbClr val="7B9899"/>
                </a:solidFill>
              </a:rPr>
              <a:t> </a:t>
            </a:r>
            <a:r>
              <a:rPr lang="en-US" b="1" smtClean="0">
                <a:solidFill>
                  <a:srgbClr val="003399"/>
                </a:solidFill>
              </a:rPr>
              <a:t>INVESTMENT CENTRE</a:t>
            </a:r>
          </a:p>
        </p:txBody>
      </p:sp>
      <p:sp>
        <p:nvSpPr>
          <p:cNvPr id="33795" name="Rectangle 3"/>
          <p:cNvSpPr>
            <a:spLocks noGrp="1" noChangeArrowheads="1"/>
          </p:cNvSpPr>
          <p:nvPr>
            <p:ph sz="quarter" idx="1"/>
          </p:nvPr>
        </p:nvSpPr>
        <p:spPr>
          <a:xfrm>
            <a:off x="0" y="1676400"/>
            <a:ext cx="8915400" cy="4724400"/>
          </a:xfrm>
        </p:spPr>
        <p:txBody>
          <a:bodyPr/>
          <a:lstStyle/>
          <a:p>
            <a:pPr algn="just">
              <a:lnSpc>
                <a:spcPct val="90000"/>
              </a:lnSpc>
              <a:buFont typeface="Wingdings" pitchFamily="2" charset="2"/>
              <a:buNone/>
            </a:pPr>
            <a:r>
              <a:rPr lang="en-US" dirty="0" smtClean="0"/>
              <a:t>	</a:t>
            </a:r>
            <a:r>
              <a:rPr lang="en-US" sz="2800" dirty="0" smtClean="0"/>
              <a:t>“An investment centre is an entity segment in which a manager can control not only revenues and costs but also investment.”</a:t>
            </a:r>
          </a:p>
          <a:p>
            <a:pPr algn="just">
              <a:lnSpc>
                <a:spcPct val="90000"/>
              </a:lnSpc>
              <a:buFont typeface="Wingdings" pitchFamily="2" charset="2"/>
              <a:buNone/>
            </a:pPr>
            <a:r>
              <a:rPr lang="en-US" sz="2800" dirty="0" smtClean="0"/>
              <a:t>	The manager of responsibility centre is made responsible for properly utilizing the assets used in his centre. The performance of an investment centre can be measured by relating profit to the investment base</a:t>
            </a:r>
            <a:r>
              <a:rPr lang="en-US" sz="2800" dirty="0" smtClean="0"/>
              <a:t>.</a:t>
            </a:r>
            <a:r>
              <a:rPr lang="en-US" sz="2800" dirty="0" smtClean="0"/>
              <a:t> Return on investments is used as a basis of judging and evaluating performance of various people. Many large undertakings in the U.S.A. like General Motors etc. follow this system of management control</a:t>
            </a:r>
            <a:r>
              <a:rPr lang="en-US" sz="2800" dirty="0" smtClean="0"/>
              <a:t>.</a:t>
            </a:r>
          </a:p>
          <a:p>
            <a:pPr algn="just">
              <a:lnSpc>
                <a:spcPct val="90000"/>
              </a:lnSpc>
              <a:buFont typeface="Wingdings" pitchFamily="2" charset="2"/>
              <a:buNone/>
            </a:pPr>
            <a:endParaRPr lang="en-US" sz="2400" dirty="0" smtClean="0">
              <a:solidFill>
                <a:srgbClr val="0066FF"/>
              </a:solidFill>
            </a:endParaRPr>
          </a:p>
          <a:p>
            <a:pPr algn="just">
              <a:lnSpc>
                <a:spcPct val="90000"/>
              </a:lnSpc>
              <a:buFont typeface="Wingdings" pitchFamily="2" charset="2"/>
              <a:buNone/>
            </a:pPr>
            <a:endParaRPr lang="en-US" sz="2400" dirty="0" smtClean="0">
              <a:solidFill>
                <a:srgbClr val="0066FF"/>
              </a:solidFill>
            </a:endParaRPr>
          </a:p>
          <a:p>
            <a:pPr algn="just">
              <a:lnSpc>
                <a:spcPct val="90000"/>
              </a:lnSpc>
              <a:buFont typeface="Wingdings" pitchFamily="2" charset="2"/>
              <a:buNone/>
            </a:pPr>
            <a:endParaRPr lang="en-US" sz="2800" dirty="0" smtClean="0">
              <a:solidFill>
                <a:srgbClr val="0066FF"/>
              </a:solidFill>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solidFill>
                  <a:schemeClr val="tx1"/>
                </a:solidFill>
              </a:rPr>
              <a:t>SIGNIFICANCE</a:t>
            </a:r>
            <a:endParaRPr lang="en-US" b="1" dirty="0">
              <a:solidFill>
                <a:schemeClr val="tx1"/>
              </a:solidFill>
            </a:endParaRPr>
          </a:p>
        </p:txBody>
      </p:sp>
      <p:sp>
        <p:nvSpPr>
          <p:cNvPr id="3" name="Content Placeholder 2"/>
          <p:cNvSpPr>
            <a:spLocks noGrp="1"/>
          </p:cNvSpPr>
          <p:nvPr>
            <p:ph sz="quarter" idx="1"/>
          </p:nvPr>
        </p:nvSpPr>
        <p:spPr>
          <a:xfrm>
            <a:off x="609600" y="1752600"/>
            <a:ext cx="8153400" cy="4495800"/>
          </a:xfrm>
        </p:spPr>
        <p:txBody>
          <a:bodyPr/>
          <a:lstStyle/>
          <a:p>
            <a:r>
              <a:rPr lang="en-US" dirty="0" smtClean="0"/>
              <a:t>Easy Identification.</a:t>
            </a:r>
          </a:p>
          <a:p>
            <a:r>
              <a:rPr lang="en-US" dirty="0" smtClean="0"/>
              <a:t>Motivational Benefits.</a:t>
            </a:r>
          </a:p>
          <a:p>
            <a:r>
              <a:rPr lang="en-US" dirty="0" smtClean="0"/>
              <a:t>Data Availability.</a:t>
            </a:r>
          </a:p>
          <a:p>
            <a:r>
              <a:rPr lang="en-US" dirty="0" smtClean="0"/>
              <a:t>Ready-hand Information.</a:t>
            </a:r>
          </a:p>
          <a:p>
            <a:r>
              <a:rPr lang="en-US" dirty="0" smtClean="0"/>
              <a:t>Planning and decision making.</a:t>
            </a:r>
          </a:p>
          <a:p>
            <a:r>
              <a:rPr lang="en-US" dirty="0" smtClean="0"/>
              <a:t>Delegation and control.</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chemeClr val="tx1"/>
                </a:solidFill>
              </a:rPr>
              <a:t>ADVANTAGES OF RESPONSIBILITY ACCOUNTING</a:t>
            </a:r>
            <a:endParaRPr lang="en-US" b="1" dirty="0">
              <a:solidFill>
                <a:schemeClr val="tx1"/>
              </a:solidFill>
            </a:endParaRPr>
          </a:p>
        </p:txBody>
      </p:sp>
      <p:sp>
        <p:nvSpPr>
          <p:cNvPr id="3" name="Content Placeholder 2"/>
          <p:cNvSpPr>
            <a:spLocks noGrp="1"/>
          </p:cNvSpPr>
          <p:nvPr>
            <p:ph sz="quarter" idx="1"/>
          </p:nvPr>
        </p:nvSpPr>
        <p:spPr/>
        <p:txBody>
          <a:bodyPr/>
          <a:lstStyle/>
          <a:p>
            <a:r>
              <a:rPr lang="en-US" dirty="0" smtClean="0"/>
              <a:t>Determination of Responsibility.</a:t>
            </a:r>
          </a:p>
          <a:p>
            <a:r>
              <a:rPr lang="en-US" dirty="0" smtClean="0"/>
              <a:t>Cost planning and controlling.</a:t>
            </a:r>
          </a:p>
          <a:p>
            <a:r>
              <a:rPr lang="en-US" dirty="0" smtClean="0"/>
              <a:t>Helpful in decision making.</a:t>
            </a:r>
          </a:p>
          <a:p>
            <a:r>
              <a:rPr lang="en-US" dirty="0" smtClean="0"/>
              <a:t>Evaluate the efficiency of employees.</a:t>
            </a:r>
          </a:p>
          <a:p>
            <a:r>
              <a:rPr lang="en-US" dirty="0" smtClean="0"/>
              <a:t>Improvement in effectiveness of budgetary system.</a:t>
            </a:r>
          </a:p>
          <a:p>
            <a:r>
              <a:rPr lang="en-US" dirty="0" smtClean="0"/>
              <a:t>Development of initiative in worker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solidFill>
                  <a:schemeClr val="tx1"/>
                </a:solidFill>
              </a:rPr>
              <a:t>PROBLEMS</a:t>
            </a:r>
            <a:endParaRPr lang="en-US" b="1" dirty="0">
              <a:solidFill>
                <a:schemeClr val="tx1"/>
              </a:solidFill>
            </a:endParaRPr>
          </a:p>
        </p:txBody>
      </p:sp>
      <p:sp>
        <p:nvSpPr>
          <p:cNvPr id="3" name="Content Placeholder 2"/>
          <p:cNvSpPr>
            <a:spLocks noGrp="1"/>
          </p:cNvSpPr>
          <p:nvPr>
            <p:ph sz="quarter" idx="1"/>
          </p:nvPr>
        </p:nvSpPr>
        <p:spPr/>
        <p:txBody>
          <a:bodyPr>
            <a:normAutofit/>
          </a:bodyPr>
          <a:lstStyle/>
          <a:p>
            <a:r>
              <a:rPr lang="en-US" dirty="0" smtClean="0"/>
              <a:t>Classification of cost is difficult.</a:t>
            </a:r>
          </a:p>
          <a:p>
            <a:r>
              <a:rPr lang="en-US" dirty="0" smtClean="0"/>
              <a:t>Inter-departmental conflicts.</a:t>
            </a:r>
          </a:p>
          <a:p>
            <a:r>
              <a:rPr lang="en-US" dirty="0" smtClean="0"/>
              <a:t>Delay in reporting.</a:t>
            </a:r>
          </a:p>
          <a:p>
            <a:r>
              <a:rPr lang="en-US" dirty="0" smtClean="0"/>
              <a:t>Overloading of information.</a:t>
            </a:r>
          </a:p>
          <a:p>
            <a:r>
              <a:rPr lang="en-US" dirty="0" smtClean="0"/>
              <a:t>Complete reliance deceptive.</a:t>
            </a:r>
          </a:p>
          <a:p>
            <a:r>
              <a:rPr lang="en-US" dirty="0" smtClean="0"/>
              <a:t>Preparation of </a:t>
            </a:r>
            <a:r>
              <a:rPr lang="en-US" dirty="0" err="1" smtClean="0"/>
              <a:t>organisational</a:t>
            </a:r>
            <a:r>
              <a:rPr lang="en-US" dirty="0" smtClean="0"/>
              <a:t> chart is difficult.</a:t>
            </a:r>
          </a:p>
          <a:p>
            <a:r>
              <a:rPr lang="en-US" dirty="0" smtClean="0"/>
              <a:t>Resistance.</a:t>
            </a:r>
          </a:p>
          <a:p>
            <a:r>
              <a:rPr lang="en-US" dirty="0" smtClean="0"/>
              <a:t>Dissatisfaction.</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DO TELL ME IF U HAVE ANY DOUBTS.</a:t>
            </a:r>
            <a:endParaRPr lang="en-US" b="1" dirty="0"/>
          </a:p>
        </p:txBody>
      </p:sp>
      <p:sp>
        <p:nvSpPr>
          <p:cNvPr id="3" name="Content Placeholder 2"/>
          <p:cNvSpPr>
            <a:spLocks noGrp="1"/>
          </p:cNvSpPr>
          <p:nvPr>
            <p:ph sz="quarter" idx="1"/>
          </p:nvPr>
        </p:nvSpPr>
        <p:spPr>
          <a:xfrm rot="20567407">
            <a:off x="398675" y="3244820"/>
            <a:ext cx="8153400" cy="838200"/>
          </a:xfrm>
        </p:spPr>
        <p:txBody>
          <a:bodyPr>
            <a:noAutofit/>
          </a:bodyPr>
          <a:lstStyle/>
          <a:p>
            <a:pPr algn="ctr">
              <a:buNone/>
            </a:pPr>
            <a:r>
              <a:rPr lang="en-US" sz="8000" b="1" dirty="0" smtClean="0">
                <a:solidFill>
                  <a:schemeClr val="accent1">
                    <a:lumMod val="75000"/>
                  </a:schemeClr>
                </a:solidFill>
              </a:rPr>
              <a:t>THANK YOU</a:t>
            </a:r>
            <a:endParaRPr lang="en-US" sz="8000" b="1" dirty="0">
              <a:solidFill>
                <a:schemeClr val="accent1">
                  <a:lumMod val="75000"/>
                </a:schemeClr>
              </a:solidFill>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127</TotalTime>
  <Words>345</Words>
  <Application>Microsoft Office PowerPoint</Application>
  <PresentationFormat>On-screen Show (4:3)</PresentationFormat>
  <Paragraphs>74</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Median</vt:lpstr>
      <vt:lpstr>UNIT-4  TOPIC- RESPONSIBILITY ACCOUNTING (with reference to S.N. Mittal) (M.Com. (Previous year)</vt:lpstr>
      <vt:lpstr>DEFINITIONS</vt:lpstr>
      <vt:lpstr>Principles of Responsibility Accounting</vt:lpstr>
      <vt:lpstr>PRE-REQUISITES FOR RESPONSIBILITY ACCOUNTING</vt:lpstr>
      <vt:lpstr>STEPS INVOLVED</vt:lpstr>
      <vt:lpstr>RESPONSIBILTY CENTRES</vt:lpstr>
      <vt:lpstr>TYPES OF RESPONSIBILTY CENTRE</vt:lpstr>
      <vt:lpstr>REVENUE CENTRE</vt:lpstr>
      <vt:lpstr>PROFIT CENTRE</vt:lpstr>
      <vt:lpstr> INVESTMENT CENTRE</vt:lpstr>
      <vt:lpstr>SIGNIFICANCE</vt:lpstr>
      <vt:lpstr>ADVANTAGES OF RESPONSIBILITY ACCOUNTING</vt:lpstr>
      <vt:lpstr>PROBLEMS</vt:lpstr>
      <vt:lpstr>DO TELL ME IF U HAVE ANY DOUBTS.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Principles of Responsibility Accounting</dc:title>
  <dc:creator>lenovo</dc:creator>
  <cp:lastModifiedBy>lenovo</cp:lastModifiedBy>
  <cp:revision>15</cp:revision>
  <dcterms:created xsi:type="dcterms:W3CDTF">2020-04-11T08:04:31Z</dcterms:created>
  <dcterms:modified xsi:type="dcterms:W3CDTF">2020-04-11T17:41:58Z</dcterms:modified>
</cp:coreProperties>
</file>